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2" r:id="rId4"/>
    <p:sldId id="268" r:id="rId5"/>
    <p:sldId id="263" r:id="rId6"/>
    <p:sldId id="264" r:id="rId7"/>
    <p:sldId id="265" r:id="rId8"/>
    <p:sldId id="267" r:id="rId9"/>
    <p:sldId id="269" r:id="rId10"/>
    <p:sldId id="266" r:id="rId11"/>
    <p:sldId id="270" r:id="rId12"/>
    <p:sldId id="271" r:id="rId1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324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D2A34-2B69-4142-A209-6697544CE4E4}" type="datetimeFigureOut">
              <a:rPr lang="nb-NO" smtClean="0"/>
              <a:pPr/>
              <a:t>21.10.2022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5DEE3-5505-4F6C-9C18-FCA6940F09FE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2592288"/>
          </a:xfrm>
        </p:spPr>
        <p:txBody>
          <a:bodyPr>
            <a:normAutofit fontScale="90000"/>
          </a:bodyPr>
          <a:lstStyle/>
          <a:p>
            <a:r>
              <a:rPr lang="nb-NO" sz="3100" b="1" dirty="0">
                <a:solidFill>
                  <a:srgbClr val="002060"/>
                </a:solidFill>
                <a:latin typeface="+mn-lt"/>
              </a:rPr>
              <a:t>Funksjonskall i Excel</a:t>
            </a:r>
            <a:br>
              <a:rPr lang="nb-NO" dirty="0">
                <a:latin typeface="+mn-lt"/>
              </a:rPr>
            </a:br>
            <a:r>
              <a:rPr lang="nb-NO" sz="2000" b="1" dirty="0"/>
              <a:t>Beregningsverktøy for kuldetekniske systemer og løsninger </a:t>
            </a:r>
            <a:br>
              <a:rPr lang="nb-NO" sz="2000" b="1" dirty="0"/>
            </a:br>
            <a:r>
              <a:rPr lang="nb-NO" sz="2000" b="1" dirty="0"/>
              <a:t>– Praktiske eksempler i EXCEL</a:t>
            </a:r>
            <a:br>
              <a:rPr lang="nb-NO" sz="2000" dirty="0"/>
            </a:br>
            <a:r>
              <a:rPr lang="nb-NO" sz="2000" dirty="0"/>
              <a:t>Gjennom praktiske eksempler vil det bli gjort rede for hvordan det på en enkel måte kan utvikles egne beregningsverktøy knyttet til kuldetekniske anvendelser. Beregningsverktøy kan utvikles i Excel der termodynamiske data hentes fra ett sett av rutinebibliotek som inneholder tre ulike grupper av medier:</a:t>
            </a:r>
            <a:r>
              <a:rPr lang="nb-NO" sz="2000" b="1" dirty="0"/>
              <a:t> </a:t>
            </a:r>
            <a:endParaRPr lang="nb-NO" sz="2000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0" y="6237312"/>
            <a:ext cx="914400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4462735"/>
            <a:ext cx="9144000" cy="2206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Trygve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M.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Eikevik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Professor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Norwegian University of Science and Technology (NTNU)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trygve.m.eikevik@ntnu.no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http://folk.ntnu.no/tme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8864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200" b="1" dirty="0">
                <a:solidFill>
                  <a:srgbClr val="0070C0"/>
                </a:solidFill>
              </a:rPr>
              <a:t>Norsk </a:t>
            </a:r>
            <a:r>
              <a:rPr lang="nb-NO" sz="3200" b="1" dirty="0" err="1">
                <a:solidFill>
                  <a:srgbClr val="0070C0"/>
                </a:solidFill>
              </a:rPr>
              <a:t>Kjøleteknisk</a:t>
            </a:r>
            <a:r>
              <a:rPr lang="nb-NO" sz="3200" b="1" dirty="0">
                <a:solidFill>
                  <a:srgbClr val="0070C0"/>
                </a:solidFill>
              </a:rPr>
              <a:t> Forening</a:t>
            </a:r>
          </a:p>
          <a:p>
            <a:pPr algn="ctr"/>
            <a:r>
              <a:rPr lang="nb-NO" dirty="0"/>
              <a:t>Medlemsmøte 13. mars 2014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3429000"/>
            <a:ext cx="783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err="1"/>
              <a:t>RnLib</a:t>
            </a:r>
            <a:r>
              <a:rPr lang="nb-NO" dirty="0"/>
              <a:t> som gir termodynamiske data for kuldemedier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err="1"/>
              <a:t>HxLib</a:t>
            </a:r>
            <a:r>
              <a:rPr lang="nb-NO" dirty="0"/>
              <a:t> som brukes til beregninger av fuktig luft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err="1"/>
              <a:t>KbLib</a:t>
            </a:r>
            <a:r>
              <a:rPr lang="nb-NO" dirty="0"/>
              <a:t> som inneholder data for de mest brukte sekundærmedier (kuldebærere)</a:t>
            </a:r>
          </a:p>
        </p:txBody>
      </p:sp>
      <p:pic>
        <p:nvPicPr>
          <p:cNvPr id="11" name="Picture 6" descr="NKF stjer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404804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NKF stjer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0"/>
            <a:ext cx="1404804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pPr algn="l"/>
            <a:r>
              <a:rPr lang="nb-NO" b="1" dirty="0">
                <a:solidFill>
                  <a:srgbClr val="002060"/>
                </a:solidFill>
              </a:rPr>
              <a:t>Kuldebærere i </a:t>
            </a:r>
            <a:r>
              <a:rPr lang="nb-NO" b="1" dirty="0" err="1">
                <a:solidFill>
                  <a:srgbClr val="002060"/>
                </a:solidFill>
              </a:rPr>
              <a:t>KbLib</a:t>
            </a:r>
            <a:endParaRPr lang="nb-NO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76979"/>
              </p:ext>
            </p:extLst>
          </p:nvPr>
        </p:nvGraphicFramePr>
        <p:xfrm>
          <a:off x="395536" y="1268760"/>
          <a:ext cx="8496944" cy="43078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2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5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65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7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0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nr.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Norsk Betegnelse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Engelsk betegnelse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Eutektisk temperatur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(</a:t>
                      </a:r>
                      <a:r>
                        <a:rPr lang="nb-NO" sz="1200" baseline="30000">
                          <a:effectLst/>
                        </a:rPr>
                        <a:t>o</a:t>
                      </a:r>
                      <a:r>
                        <a:rPr lang="nb-NO" sz="1200">
                          <a:effectLst/>
                        </a:rPr>
                        <a:t>C)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Eutektisk konsentrasjon (vekt %)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KB101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Vann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Water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KB110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Ammoniakk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Ammonia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-100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33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8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Glykoler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KB201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Etylenglykol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Ethylene glycol (EG)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-51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57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KB202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Propylenglykol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Propylene glycol (PG)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-50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60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8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Alkoholer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KB301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Etylalkohol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Ethyl alcohol (EA)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-118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93,5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KB302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Metylalkohol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Methyl alcohol (MA)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-116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87,7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8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Glyserol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KB401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Glyserol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Glycerol (GL)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-47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67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83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Salter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KB501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Kaliumkarbonat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Potassium carbonate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-37,5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40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KB502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Kalsiumklorid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Calcium chloride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-50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30,5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KB503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Magnesiumklorid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Magnesium chloride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-33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21,8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KB504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Natriumklorid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Sodium chloride 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-21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23,4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596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KB505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Kaliumacetat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Potassium acetate (KAC)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-52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45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520" y="5836622"/>
            <a:ext cx="8702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Kuldebærer nummer er ikke et offisielt nummer, men brukes for å forenkle valg av medium</a:t>
            </a:r>
          </a:p>
        </p:txBody>
      </p:sp>
    </p:spTree>
    <p:extLst>
      <p:ext uri="{BB962C8B-B14F-4D97-AF65-F5344CB8AC3E}">
        <p14:creationId xmlns:p14="http://schemas.microsoft.com/office/powerpoint/2010/main" val="314951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150391"/>
              </p:ext>
            </p:extLst>
          </p:nvPr>
        </p:nvGraphicFramePr>
        <p:xfrm>
          <a:off x="467544" y="260648"/>
          <a:ext cx="8424934" cy="4609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4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Funksjonsnavn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Enhet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Funksjonskall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Inngangsparametere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Spesifikk varme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J/</a:t>
                      </a:r>
                      <a:r>
                        <a:rPr lang="nb-NO" sz="1200" dirty="0" err="1">
                          <a:effectLst/>
                        </a:rPr>
                        <a:t>kgK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KB_cp_ttf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</a:t>
                      </a:r>
                      <a:r>
                        <a:rPr lang="nb-NO" sz="1200" baseline="0" dirty="0">
                          <a:effectLst/>
                        </a:rPr>
                        <a:t> frysepunkt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>
                          <a:effectLst/>
                        </a:rPr>
                        <a:t>J/</a:t>
                      </a:r>
                      <a:r>
                        <a:rPr lang="nb-NO" sz="1200" dirty="0" err="1">
                          <a:effectLst/>
                        </a:rPr>
                        <a:t>kgK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KB_cp_tx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 konsentrasjon (%)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Dynamisk viskositet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Pa</a:t>
                      </a:r>
                      <a:r>
                        <a:rPr lang="nb-NO" sz="1200" dirty="0">
                          <a:effectLst/>
                        </a:rPr>
                        <a:t> s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KB_dv_ttf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temperatur, frysepunkt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 err="1">
                          <a:effectLst/>
                        </a:rPr>
                        <a:t>Pa</a:t>
                      </a:r>
                      <a:r>
                        <a:rPr lang="nb-NO" sz="1200" dirty="0">
                          <a:effectLst/>
                        </a:rPr>
                        <a:t> s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KB_dv_tx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 konsentrasjon (%)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Aktuell temperatur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baseline="30000">
                          <a:effectLst/>
                        </a:rPr>
                        <a:t>o</a:t>
                      </a:r>
                      <a:r>
                        <a:rPr lang="nb-NO" sz="1200">
                          <a:effectLst/>
                        </a:rPr>
                        <a:t>C</a:t>
                      </a:r>
                      <a:endParaRPr lang="nb-NO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KB_t_hx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entalpi; konsentrasjon (%)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Termisk konduktivitet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W/</a:t>
                      </a:r>
                      <a:r>
                        <a:rPr lang="nb-NO" sz="1200" dirty="0" err="1">
                          <a:effectLst/>
                        </a:rPr>
                        <a:t>mK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KB_tc_ttf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</a:t>
                      </a:r>
                      <a:r>
                        <a:rPr lang="nb-NO" sz="1200" baseline="0" dirty="0">
                          <a:effectLst/>
                        </a:rPr>
                        <a:t> frysepunkt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>
                          <a:effectLst/>
                        </a:rPr>
                        <a:t>W/</a:t>
                      </a:r>
                      <a:r>
                        <a:rPr lang="nb-NO" sz="1200" dirty="0" err="1">
                          <a:effectLst/>
                        </a:rPr>
                        <a:t>mK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KB_tc_tx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 konsentrasjon (%)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4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Frysepunkt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baseline="30000" dirty="0" err="1">
                          <a:effectLst/>
                        </a:rPr>
                        <a:t>o</a:t>
                      </a:r>
                      <a:r>
                        <a:rPr lang="nb-NO" sz="1200" dirty="0" err="1">
                          <a:effectLst/>
                        </a:rPr>
                        <a:t>C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KB_tf_x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</a:t>
                      </a:r>
                      <a:r>
                        <a:rPr lang="nb-NO" sz="1200" baseline="0" dirty="0">
                          <a:effectLst/>
                        </a:rPr>
                        <a:t> </a:t>
                      </a:r>
                      <a:r>
                        <a:rPr lang="nb-NO" sz="1200" dirty="0">
                          <a:effectLst/>
                        </a:rPr>
                        <a:t>konsentrasjon (%)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4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Spesifikk volum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m</a:t>
                      </a:r>
                      <a:r>
                        <a:rPr lang="nb-NO" sz="1200" baseline="30000" dirty="0">
                          <a:effectLst/>
                        </a:rPr>
                        <a:t>3</a:t>
                      </a:r>
                      <a:r>
                        <a:rPr lang="nb-NO" sz="1200" dirty="0">
                          <a:effectLst/>
                        </a:rPr>
                        <a:t>/kg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KB_v_ttf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</a:t>
                      </a:r>
                      <a:r>
                        <a:rPr lang="nb-NO" sz="1200" baseline="0" dirty="0">
                          <a:effectLst/>
                        </a:rPr>
                        <a:t> frysepunkt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>
                          <a:effectLst/>
                        </a:rPr>
                        <a:t>m</a:t>
                      </a:r>
                      <a:r>
                        <a:rPr lang="nb-NO" sz="1200" baseline="30000" dirty="0">
                          <a:effectLst/>
                        </a:rPr>
                        <a:t>3</a:t>
                      </a:r>
                      <a:r>
                        <a:rPr lang="nb-NO" sz="1200" dirty="0">
                          <a:effectLst/>
                        </a:rPr>
                        <a:t>/kg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KB_v_tx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 temperatur; konsentrasjon (%)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Tetthet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kg/m</a:t>
                      </a:r>
                      <a:r>
                        <a:rPr lang="nb-NO" sz="120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KB_rho_tx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>
                          <a:effectLst/>
                        </a:rPr>
                        <a:t>kuldebærer nummer; temperatur; konsentrasjon (%)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Konsentrasjon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%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KB_x_tf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nummer;</a:t>
                      </a:r>
                      <a:r>
                        <a:rPr lang="nb-NO" sz="1200" baseline="0" dirty="0">
                          <a:effectLst/>
                        </a:rPr>
                        <a:t> frysepunkt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Maks temperatur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30000" dirty="0" err="1">
                          <a:effectLst/>
                        </a:rPr>
                        <a:t>o</a:t>
                      </a:r>
                      <a:r>
                        <a:rPr lang="nb-NO" sz="1200" dirty="0" err="1">
                          <a:effectLst/>
                        </a:rPr>
                        <a:t>C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KB_tmax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 nummer (gir gyldig maksimumstemperatur)</a:t>
                      </a: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 temperatur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aseline="30000" dirty="0" err="1">
                          <a:effectLst/>
                        </a:rPr>
                        <a:t>o</a:t>
                      </a:r>
                      <a:r>
                        <a:rPr lang="nb-NO" sz="1200" dirty="0" err="1">
                          <a:effectLst/>
                        </a:rPr>
                        <a:t>C</a:t>
                      </a:r>
                      <a:endParaRPr lang="nb-NO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KB_tmin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 nummer (gir gyldig minimumstemperatur)</a:t>
                      </a: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Kuldebærer navn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-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</a:rPr>
                        <a:t>KB_CoolantDescrNO</a:t>
                      </a: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 nummer</a:t>
                      </a: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</a:t>
                      </a:r>
                      <a:r>
                        <a:rPr lang="nb-NO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navn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KB_CoolantDescr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 nummer</a:t>
                      </a: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Kuldebærer</a:t>
                      </a:r>
                      <a:r>
                        <a:rPr lang="nb-NO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nummer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KB_GetAllNames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 et kuldebærer</a:t>
                      </a:r>
                      <a:r>
                        <a:rPr lang="nb-NO" sz="12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nummer – returnerer alle nummer som ligger i biblioteket</a:t>
                      </a:r>
                      <a:endParaRPr lang="nb-NO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7" marR="31757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175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KbLib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155679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t:	aktuell temperatur (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r>
              <a:rPr lang="nb-NO" dirty="0"/>
              <a:t>)</a:t>
            </a:r>
          </a:p>
          <a:p>
            <a:r>
              <a:rPr lang="nb-NO" dirty="0" err="1"/>
              <a:t>tf</a:t>
            </a:r>
            <a:r>
              <a:rPr lang="nb-NO" dirty="0"/>
              <a:t>:	frysepunkttemperatur (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r>
              <a:rPr lang="nb-NO" dirty="0"/>
              <a:t>)</a:t>
            </a:r>
          </a:p>
          <a:p>
            <a:r>
              <a:rPr lang="nb-NO" dirty="0"/>
              <a:t>h:	entalpi (J/kg)</a:t>
            </a:r>
          </a:p>
          <a:p>
            <a:r>
              <a:rPr lang="nb-NO" dirty="0"/>
              <a:t>x:	konsentrasjon (%)</a:t>
            </a:r>
          </a:p>
          <a:p>
            <a:r>
              <a:rPr lang="nb-NO" dirty="0"/>
              <a:t>Forsøk på beregninger med konsentrasjoner høyere en EUTEKTISK punkt vil ikke returnere med pålitelige verdier til EXCEL.</a:t>
            </a:r>
          </a:p>
        </p:txBody>
      </p:sp>
    </p:spTree>
    <p:extLst>
      <p:ext uri="{BB962C8B-B14F-4D97-AF65-F5344CB8AC3E}">
        <p14:creationId xmlns:p14="http://schemas.microsoft.com/office/powerpoint/2010/main" val="258983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nb-NO" b="1" dirty="0">
                <a:solidFill>
                  <a:srgbClr val="002060"/>
                </a:solidFill>
              </a:rPr>
              <a:t>Installasjon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073427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Etablere området:</a:t>
            </a:r>
          </a:p>
          <a:p>
            <a:pPr marL="0" indent="0">
              <a:buNone/>
            </a:pPr>
            <a:r>
              <a:rPr lang="nb-NO" sz="3600" b="1" dirty="0">
                <a:solidFill>
                  <a:srgbClr val="FF0000"/>
                </a:solidFill>
              </a:rPr>
              <a:t>C://kktdlls/bin</a:t>
            </a:r>
          </a:p>
          <a:p>
            <a:pPr marL="0" indent="0">
              <a:buNone/>
            </a:pPr>
            <a:r>
              <a:rPr lang="nb-NO" b="1" u="sng" dirty="0"/>
              <a:t>Følgende filer </a:t>
            </a:r>
            <a:r>
              <a:rPr lang="nb-NO" b="1" u="sng" dirty="0">
                <a:solidFill>
                  <a:srgbClr val="FF0000"/>
                </a:solidFill>
              </a:rPr>
              <a:t>skal</a:t>
            </a:r>
            <a:r>
              <a:rPr lang="nb-NO" b="1" u="sng" dirty="0"/>
              <a:t> ligge på dette området:</a:t>
            </a:r>
          </a:p>
          <a:p>
            <a:r>
              <a:rPr lang="nb-NO" sz="2800" dirty="0" err="1"/>
              <a:t>KKTserver</a:t>
            </a:r>
            <a:r>
              <a:rPr lang="nb-NO" sz="2800" dirty="0"/>
              <a:t> 			(</a:t>
            </a:r>
            <a:r>
              <a:rPr lang="nb-NO" sz="2800" dirty="0" err="1"/>
              <a:t>applicasjonsfil</a:t>
            </a:r>
            <a:r>
              <a:rPr lang="nb-NO" sz="2800" dirty="0"/>
              <a:t>)</a:t>
            </a:r>
          </a:p>
          <a:p>
            <a:r>
              <a:rPr lang="nb-NO" sz="2800" dirty="0" err="1"/>
              <a:t>Example</a:t>
            </a:r>
            <a:r>
              <a:rPr lang="nb-NO" sz="2800" dirty="0"/>
              <a:t> Excel file 		(</a:t>
            </a:r>
            <a:r>
              <a:rPr lang="nb-NO" sz="2800" dirty="0" err="1"/>
              <a:t>excel</a:t>
            </a:r>
            <a:r>
              <a:rPr lang="nb-NO" sz="2800" dirty="0"/>
              <a:t> fil)</a:t>
            </a:r>
          </a:p>
          <a:p>
            <a:r>
              <a:rPr lang="nb-NO" sz="2800" dirty="0"/>
              <a:t>libgcc_s_dw2-1.dll 		(</a:t>
            </a:r>
            <a:r>
              <a:rPr lang="nb-NO" sz="2800" dirty="0" err="1"/>
              <a:t>applicasion</a:t>
            </a:r>
            <a:r>
              <a:rPr lang="nb-NO" sz="2800" dirty="0"/>
              <a:t> </a:t>
            </a:r>
            <a:r>
              <a:rPr lang="nb-NO" sz="2800" dirty="0" err="1"/>
              <a:t>extension</a:t>
            </a:r>
            <a:r>
              <a:rPr lang="nb-NO" sz="2800" dirty="0"/>
              <a:t>)</a:t>
            </a:r>
          </a:p>
          <a:p>
            <a:r>
              <a:rPr lang="nb-NO" sz="2800" dirty="0"/>
              <a:t>libstdc++-6.dll 			(</a:t>
            </a:r>
            <a:r>
              <a:rPr lang="nb-NO" sz="2800" dirty="0" err="1"/>
              <a:t>applicasion</a:t>
            </a:r>
            <a:r>
              <a:rPr lang="nb-NO" sz="2800" dirty="0"/>
              <a:t> </a:t>
            </a:r>
            <a:r>
              <a:rPr lang="nb-NO" sz="2800" dirty="0" err="1"/>
              <a:t>extension</a:t>
            </a:r>
            <a:r>
              <a:rPr lang="nb-NO" sz="2800" dirty="0"/>
              <a:t>)</a:t>
            </a:r>
          </a:p>
          <a:p>
            <a:pPr marL="0" indent="0"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nb-NO" b="1" dirty="0">
                <a:solidFill>
                  <a:srgbClr val="002060"/>
                </a:solidFill>
              </a:rPr>
              <a:t>Tidligere brukere av </a:t>
            </a:r>
            <a:r>
              <a:rPr lang="nb-NO" b="1" dirty="0" err="1">
                <a:solidFill>
                  <a:srgbClr val="002060"/>
                </a:solidFill>
              </a:rPr>
              <a:t>RnLib</a:t>
            </a:r>
            <a:endParaRPr lang="nb-NO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073427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Nødvendig å deaktivere folderen </a:t>
            </a:r>
          </a:p>
          <a:p>
            <a:pPr marL="0" indent="0">
              <a:buNone/>
            </a:pPr>
            <a:r>
              <a:rPr lang="nb-NO" dirty="0"/>
              <a:t>		</a:t>
            </a:r>
            <a:r>
              <a:rPr lang="nb-NO" dirty="0" err="1"/>
              <a:t>xlstart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Dette kan gjøres ved å deaktivere denne folderen ved å «</a:t>
            </a:r>
            <a:r>
              <a:rPr lang="nb-NO" dirty="0" err="1"/>
              <a:t>Rename</a:t>
            </a:r>
            <a:r>
              <a:rPr lang="nb-NO" dirty="0"/>
              <a:t>» denne til</a:t>
            </a:r>
          </a:p>
          <a:p>
            <a:pPr marL="0" indent="0">
              <a:buNone/>
            </a:pPr>
            <a:r>
              <a:rPr lang="nb-NO" b="1" dirty="0">
                <a:solidFill>
                  <a:srgbClr val="FF0000"/>
                </a:solidFill>
              </a:rPr>
              <a:t>C://kktdlls/x-xlstart</a:t>
            </a:r>
          </a:p>
          <a:p>
            <a:pPr marL="0" indent="0">
              <a:buNone/>
            </a:pPr>
            <a:endParaRPr lang="nb-NO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b-NO" dirty="0">
                <a:solidFill>
                  <a:srgbClr val="FF0000"/>
                </a:solidFill>
              </a:rPr>
              <a:t>Det er også forskjell på funksjonskall i den nye utgaven. Dette vil bli </a:t>
            </a:r>
            <a:r>
              <a:rPr lang="nb-NO">
                <a:solidFill>
                  <a:srgbClr val="FF0000"/>
                </a:solidFill>
              </a:rPr>
              <a:t>gått gjennom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3988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nb-NO" b="1" dirty="0" err="1">
                <a:solidFill>
                  <a:srgbClr val="002060"/>
                </a:solidFill>
              </a:rPr>
              <a:t>RnLib</a:t>
            </a:r>
            <a:r>
              <a:rPr lang="nb-NO" b="1" dirty="0">
                <a:solidFill>
                  <a:srgbClr val="002060"/>
                </a:solidFill>
              </a:rPr>
              <a:t> – Funksjonskall i Excel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073427"/>
          </a:xfrm>
        </p:spPr>
        <p:txBody>
          <a:bodyPr/>
          <a:lstStyle/>
          <a:p>
            <a:r>
              <a:rPr lang="nb-NO" dirty="0"/>
              <a:t>Funksjonskall</a:t>
            </a:r>
          </a:p>
          <a:p>
            <a:r>
              <a:rPr lang="nb-NO" dirty="0"/>
              <a:t>Eksempel:</a:t>
            </a:r>
          </a:p>
          <a:p>
            <a:pPr lvl="1"/>
            <a:r>
              <a:rPr lang="nb-NO" dirty="0" err="1"/>
              <a:t>R_cpgasTP</a:t>
            </a:r>
            <a:r>
              <a:rPr lang="nb-NO" dirty="0"/>
              <a:t>		</a:t>
            </a:r>
            <a:r>
              <a:rPr lang="nb-NO" sz="2000" dirty="0"/>
              <a:t>C</a:t>
            </a:r>
            <a:r>
              <a:rPr lang="nb-NO" sz="2000" baseline="-25000" dirty="0"/>
              <a:t>P</a:t>
            </a:r>
            <a:r>
              <a:rPr lang="nb-NO" sz="2000" dirty="0"/>
              <a:t>=</a:t>
            </a:r>
            <a:r>
              <a:rPr lang="nb-NO" sz="2000" dirty="0" err="1"/>
              <a:t>R_cpgasTP</a:t>
            </a:r>
            <a:r>
              <a:rPr lang="nb-NO" sz="2000" dirty="0"/>
              <a:t>(«R717»;25,0; 857077,6)</a:t>
            </a:r>
          </a:p>
          <a:p>
            <a:pPr lvl="2"/>
            <a:r>
              <a:rPr lang="nb-NO" dirty="0"/>
              <a:t>R_ viser at dette er funksjoner for kuldemedier</a:t>
            </a:r>
          </a:p>
          <a:p>
            <a:pPr lvl="2"/>
            <a:r>
              <a:rPr lang="nb-NO" dirty="0"/>
              <a:t>Kuldemedium nummer (skal alltid være først i argumentet)</a:t>
            </a:r>
          </a:p>
          <a:p>
            <a:pPr lvl="2"/>
            <a:r>
              <a:rPr lang="nb-NO" dirty="0" err="1"/>
              <a:t>cpgas</a:t>
            </a:r>
            <a:r>
              <a:rPr lang="nb-NO" dirty="0"/>
              <a:t>: Returnerer verdien for Spesifikk varme i gassfase</a:t>
            </a:r>
          </a:p>
          <a:p>
            <a:pPr lvl="2"/>
            <a:r>
              <a:rPr lang="nb-NO" dirty="0"/>
              <a:t>TP: </a:t>
            </a:r>
            <a:r>
              <a:rPr lang="nb-NO" b="1" dirty="0"/>
              <a:t>T</a:t>
            </a:r>
            <a:r>
              <a:rPr lang="nb-NO" dirty="0"/>
              <a:t> (temperatur i 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r>
              <a:rPr lang="nb-NO" dirty="0"/>
              <a:t>) + </a:t>
            </a:r>
            <a:r>
              <a:rPr lang="nb-NO" b="1" dirty="0"/>
              <a:t>P</a:t>
            </a:r>
            <a:r>
              <a:rPr lang="nb-NO" dirty="0"/>
              <a:t> (trykk i Pascal)</a:t>
            </a:r>
          </a:p>
        </p:txBody>
      </p:sp>
    </p:spTree>
    <p:extLst>
      <p:ext uri="{BB962C8B-B14F-4D97-AF65-F5344CB8AC3E}">
        <p14:creationId xmlns:p14="http://schemas.microsoft.com/office/powerpoint/2010/main" val="326879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pPr algn="l"/>
            <a:r>
              <a:rPr lang="nb-NO" b="1" dirty="0">
                <a:solidFill>
                  <a:srgbClr val="002060"/>
                </a:solidFill>
              </a:rPr>
              <a:t>Beskrivelse av funksjoner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268760"/>
            <a:ext cx="2808312" cy="4525963"/>
          </a:xfrm>
        </p:spPr>
        <p:txBody>
          <a:bodyPr>
            <a:normAutofit/>
          </a:bodyPr>
          <a:lstStyle/>
          <a:p>
            <a:r>
              <a:rPr lang="nb-NO" sz="1800" b="1" dirty="0"/>
              <a:t>cp</a:t>
            </a:r>
            <a:r>
              <a:rPr lang="nb-NO" sz="1800" dirty="0"/>
              <a:t>- Spesifikk varme</a:t>
            </a:r>
          </a:p>
          <a:p>
            <a:r>
              <a:rPr lang="nb-NO" sz="1800" b="1" dirty="0" err="1"/>
              <a:t>dh</a:t>
            </a:r>
            <a:r>
              <a:rPr lang="nb-NO" sz="1800" dirty="0"/>
              <a:t>- spesifikk fordampningsvarme</a:t>
            </a:r>
          </a:p>
          <a:p>
            <a:r>
              <a:rPr lang="nb-NO" sz="1800" b="1" dirty="0"/>
              <a:t>dv</a:t>
            </a:r>
            <a:r>
              <a:rPr lang="nb-NO" sz="1800" dirty="0"/>
              <a:t>- dynamisk viskositet for mettet damp</a:t>
            </a:r>
          </a:p>
          <a:p>
            <a:r>
              <a:rPr lang="nb-NO" sz="1800" b="1" dirty="0"/>
              <a:t>h</a:t>
            </a:r>
            <a:r>
              <a:rPr lang="nb-NO" sz="1800" dirty="0"/>
              <a:t>- spesifikk entalpi</a:t>
            </a:r>
          </a:p>
          <a:p>
            <a:r>
              <a:rPr lang="nb-NO" sz="1800" b="1" dirty="0"/>
              <a:t>p</a:t>
            </a:r>
            <a:r>
              <a:rPr lang="nb-NO" sz="1800" dirty="0"/>
              <a:t>- trykk</a:t>
            </a:r>
          </a:p>
          <a:p>
            <a:r>
              <a:rPr lang="nb-NO" sz="1800" b="1" dirty="0"/>
              <a:t>s</a:t>
            </a:r>
            <a:r>
              <a:rPr lang="nb-NO" sz="1800" dirty="0"/>
              <a:t>- spesifikk entropi</a:t>
            </a:r>
          </a:p>
          <a:p>
            <a:r>
              <a:rPr lang="nb-NO" sz="1800" b="1" dirty="0" err="1"/>
              <a:t>tc</a:t>
            </a:r>
            <a:r>
              <a:rPr lang="nb-NO" sz="1800" dirty="0"/>
              <a:t>- termisk konduktivitet</a:t>
            </a:r>
          </a:p>
          <a:p>
            <a:r>
              <a:rPr lang="nb-NO" sz="1800" b="1" dirty="0"/>
              <a:t>t</a:t>
            </a:r>
            <a:r>
              <a:rPr lang="nb-NO" sz="1800" dirty="0"/>
              <a:t>- temperatur</a:t>
            </a:r>
          </a:p>
          <a:p>
            <a:r>
              <a:rPr lang="nb-NO" sz="1800" b="1" dirty="0"/>
              <a:t>v</a:t>
            </a:r>
            <a:r>
              <a:rPr lang="nb-NO" sz="1800" dirty="0"/>
              <a:t>- spesifikk volum</a:t>
            </a:r>
          </a:p>
          <a:p>
            <a:r>
              <a:rPr lang="nb-NO" sz="1800" b="1" dirty="0"/>
              <a:t>x</a:t>
            </a:r>
            <a:r>
              <a:rPr lang="nb-NO" sz="1800" dirty="0"/>
              <a:t>- dampfraksjon</a:t>
            </a:r>
          </a:p>
          <a:p>
            <a:endParaRPr lang="nb-NO" sz="1800" dirty="0"/>
          </a:p>
          <a:p>
            <a:endParaRPr lang="nb-NO" sz="1800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347864" y="1196753"/>
            <a:ext cx="2880320" cy="2952328"/>
          </a:xfrm>
        </p:spPr>
        <p:txBody>
          <a:bodyPr>
            <a:normAutofit/>
          </a:bodyPr>
          <a:lstStyle/>
          <a:p>
            <a:r>
              <a:rPr lang="nb-NO" sz="1800" b="1" dirty="0" err="1"/>
              <a:t>sat</a:t>
            </a:r>
            <a:r>
              <a:rPr lang="nb-NO" sz="1800" dirty="0"/>
              <a:t>- mettet tilstand</a:t>
            </a:r>
          </a:p>
          <a:p>
            <a:r>
              <a:rPr lang="nb-NO" sz="1800" b="1" dirty="0"/>
              <a:t>gas</a:t>
            </a:r>
            <a:r>
              <a:rPr lang="nb-NO" sz="1800" dirty="0"/>
              <a:t>- gass</a:t>
            </a:r>
          </a:p>
          <a:p>
            <a:r>
              <a:rPr lang="nb-NO" sz="1800" b="1" dirty="0" err="1"/>
              <a:t>liq</a:t>
            </a:r>
            <a:r>
              <a:rPr lang="nb-NO" sz="1800" dirty="0"/>
              <a:t>- væske</a:t>
            </a:r>
          </a:p>
          <a:p>
            <a:r>
              <a:rPr lang="nb-NO" sz="1800" b="1" dirty="0" err="1"/>
              <a:t>lqgs</a:t>
            </a:r>
            <a:r>
              <a:rPr lang="nb-NO" sz="1800" dirty="0"/>
              <a:t>- tofaseområde</a:t>
            </a:r>
          </a:p>
          <a:p>
            <a:r>
              <a:rPr lang="nb-NO" sz="1800" b="1" dirty="0"/>
              <a:t>x</a:t>
            </a:r>
            <a:r>
              <a:rPr lang="nb-NO" sz="1800" dirty="0"/>
              <a:t>- tofaseområde</a:t>
            </a:r>
          </a:p>
          <a:p>
            <a:r>
              <a:rPr lang="nb-NO" sz="1800" b="1" dirty="0" err="1"/>
              <a:t>max</a:t>
            </a:r>
            <a:r>
              <a:rPr lang="nb-NO" sz="1800" dirty="0"/>
              <a:t>- maksimum</a:t>
            </a:r>
          </a:p>
          <a:p>
            <a:r>
              <a:rPr lang="nb-NO" sz="1800" b="1" dirty="0"/>
              <a:t>min</a:t>
            </a:r>
            <a:r>
              <a:rPr lang="nb-NO" sz="1800" dirty="0"/>
              <a:t>- minimum</a:t>
            </a:r>
          </a:p>
          <a:p>
            <a:r>
              <a:rPr lang="nb-NO" sz="1800" b="1" dirty="0" err="1"/>
              <a:t>crit</a:t>
            </a:r>
            <a:r>
              <a:rPr lang="nb-NO" sz="1800" dirty="0"/>
              <a:t>- kritisk punkt</a:t>
            </a:r>
          </a:p>
          <a:p>
            <a:endParaRPr lang="nb-NO" sz="18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228184" y="1268761"/>
            <a:ext cx="2808312" cy="2736304"/>
          </a:xfrm>
        </p:spPr>
        <p:txBody>
          <a:bodyPr>
            <a:normAutofit/>
          </a:bodyPr>
          <a:lstStyle/>
          <a:p>
            <a:r>
              <a:rPr lang="nb-NO" sz="1800" b="1" dirty="0" err="1"/>
              <a:t>Kuldemediumnummer</a:t>
            </a:r>
            <a:endParaRPr lang="nb-NO" sz="1800" b="1" dirty="0"/>
          </a:p>
          <a:p>
            <a:r>
              <a:rPr lang="nb-NO" sz="1800" b="1" dirty="0"/>
              <a:t>t</a:t>
            </a:r>
            <a:r>
              <a:rPr lang="nb-NO" sz="1800" dirty="0"/>
              <a:t>- temperatur</a:t>
            </a:r>
          </a:p>
          <a:p>
            <a:r>
              <a:rPr lang="nb-NO" sz="1800" b="1" dirty="0"/>
              <a:t>p</a:t>
            </a:r>
            <a:r>
              <a:rPr lang="nb-NO" sz="1800" dirty="0"/>
              <a:t>- trykk</a:t>
            </a:r>
          </a:p>
          <a:p>
            <a:r>
              <a:rPr lang="nb-NO" sz="1800" b="1" dirty="0"/>
              <a:t>s</a:t>
            </a:r>
            <a:r>
              <a:rPr lang="nb-NO" sz="1800" dirty="0"/>
              <a:t>- spesifikk entropi</a:t>
            </a:r>
          </a:p>
          <a:p>
            <a:r>
              <a:rPr lang="nb-NO" sz="1800" b="1" dirty="0"/>
              <a:t>h</a:t>
            </a:r>
            <a:r>
              <a:rPr lang="nb-NO" sz="1800" dirty="0"/>
              <a:t>- spesifikk entalpi</a:t>
            </a:r>
          </a:p>
          <a:p>
            <a:r>
              <a:rPr lang="nb-NO" sz="1800" b="1" dirty="0"/>
              <a:t>v</a:t>
            </a:r>
            <a:r>
              <a:rPr lang="nb-NO" sz="1800" dirty="0"/>
              <a:t>- spesifikk volum</a:t>
            </a:r>
          </a:p>
          <a:p>
            <a:r>
              <a:rPr lang="nb-NO" sz="1800" b="1" dirty="0"/>
              <a:t>x</a:t>
            </a:r>
            <a:r>
              <a:rPr lang="nb-NO" sz="1800" dirty="0"/>
              <a:t>- dampfraksjon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948" y="764704"/>
            <a:ext cx="281853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2800" dirty="0">
                <a:solidFill>
                  <a:srgbClr val="FF0000"/>
                </a:solidFill>
              </a:rPr>
              <a:t>Inngangsverdi/er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544" y="764704"/>
            <a:ext cx="56886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2800" dirty="0">
                <a:solidFill>
                  <a:srgbClr val="002060"/>
                </a:solidFill>
              </a:rPr>
              <a:t>Funksjon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5675" y="4566027"/>
            <a:ext cx="341471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Husk at alle verdier er i SI enheter:</a:t>
            </a:r>
          </a:p>
          <a:p>
            <a:r>
              <a:rPr lang="nb-NO" dirty="0"/>
              <a:t>Trykk: 		</a:t>
            </a:r>
            <a:r>
              <a:rPr lang="nb-NO" dirty="0" err="1"/>
              <a:t>Pa</a:t>
            </a:r>
            <a:endParaRPr lang="nb-NO" dirty="0"/>
          </a:p>
          <a:p>
            <a:r>
              <a:rPr lang="nb-NO" dirty="0"/>
              <a:t>Temperatur: 	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endParaRPr lang="nb-NO" dirty="0"/>
          </a:p>
          <a:p>
            <a:r>
              <a:rPr lang="nb-NO" dirty="0"/>
              <a:t>Spesifikk entalpi: 	J/kg</a:t>
            </a:r>
          </a:p>
          <a:p>
            <a:r>
              <a:rPr lang="nb-NO" dirty="0"/>
              <a:t>Spesifikk entropi: 	J/</a:t>
            </a:r>
            <a:r>
              <a:rPr lang="nb-NO" dirty="0" err="1"/>
              <a:t>kgK</a:t>
            </a:r>
            <a:endParaRPr lang="nb-NO" dirty="0"/>
          </a:p>
          <a:p>
            <a:r>
              <a:rPr lang="nb-NO" dirty="0"/>
              <a:t>Spesifikk volum: 	m</a:t>
            </a:r>
            <a:r>
              <a:rPr lang="nb-NO" baseline="30000" dirty="0"/>
              <a:t>3</a:t>
            </a:r>
            <a:r>
              <a:rPr lang="nb-NO" dirty="0"/>
              <a:t>/kg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nb-NO" sz="3600" b="1">
                <a:solidFill>
                  <a:srgbClr val="002060"/>
                </a:solidFill>
              </a:rPr>
              <a:t>Enkelt ett-trinns kuldeanlegg</a:t>
            </a:r>
          </a:p>
        </p:txBody>
      </p: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1115616" y="1844824"/>
            <a:ext cx="6697662" cy="3130550"/>
            <a:chOff x="839" y="1389"/>
            <a:chExt cx="4219" cy="1972"/>
          </a:xfrm>
        </p:grpSpPr>
        <p:sp>
          <p:nvSpPr>
            <p:cNvPr id="4" name="Line 95"/>
            <p:cNvSpPr>
              <a:spLocks noChangeShapeType="1"/>
            </p:cNvSpPr>
            <p:nvPr/>
          </p:nvSpPr>
          <p:spPr bwMode="auto">
            <a:xfrm flipV="1">
              <a:off x="4286" y="3249"/>
              <a:ext cx="0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5" name="Line 92"/>
            <p:cNvSpPr>
              <a:spLocks noChangeShapeType="1"/>
            </p:cNvSpPr>
            <p:nvPr/>
          </p:nvSpPr>
          <p:spPr bwMode="auto">
            <a:xfrm flipV="1">
              <a:off x="1791" y="1706"/>
              <a:ext cx="0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grpSp>
          <p:nvGrpSpPr>
            <p:cNvPr id="6" name="Group 80"/>
            <p:cNvGrpSpPr>
              <a:grpSpLocks/>
            </p:cNvGrpSpPr>
            <p:nvPr/>
          </p:nvGrpSpPr>
          <p:grpSpPr bwMode="auto">
            <a:xfrm>
              <a:off x="3470" y="1389"/>
              <a:ext cx="273" cy="272"/>
              <a:chOff x="2925" y="799"/>
              <a:chExt cx="273" cy="272"/>
            </a:xfrm>
          </p:grpSpPr>
          <p:sp>
            <p:nvSpPr>
              <p:cNvPr id="53" name="Oval 81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54" name="Text Box 82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nb-NO" sz="200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7" name="Group 83"/>
            <p:cNvGrpSpPr>
              <a:grpSpLocks/>
            </p:cNvGrpSpPr>
            <p:nvPr/>
          </p:nvGrpSpPr>
          <p:grpSpPr bwMode="auto">
            <a:xfrm>
              <a:off x="1314" y="2220"/>
              <a:ext cx="273" cy="272"/>
              <a:chOff x="2925" y="799"/>
              <a:chExt cx="273" cy="272"/>
            </a:xfrm>
          </p:grpSpPr>
          <p:sp>
            <p:nvSpPr>
              <p:cNvPr id="51" name="Oval 84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52" name="Text Box 85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nb-NO" sz="200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8" name="Group 86"/>
            <p:cNvGrpSpPr>
              <a:grpSpLocks/>
            </p:cNvGrpSpPr>
            <p:nvPr/>
          </p:nvGrpSpPr>
          <p:grpSpPr bwMode="auto">
            <a:xfrm>
              <a:off x="4150" y="2976"/>
              <a:ext cx="273" cy="272"/>
              <a:chOff x="2925" y="799"/>
              <a:chExt cx="273" cy="272"/>
            </a:xfrm>
          </p:grpSpPr>
          <p:sp>
            <p:nvSpPr>
              <p:cNvPr id="49" name="Oval 87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50" name="Text Box 88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nb-NO" sz="200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9" name="Group 89"/>
            <p:cNvGrpSpPr>
              <a:grpSpLocks/>
            </p:cNvGrpSpPr>
            <p:nvPr/>
          </p:nvGrpSpPr>
          <p:grpSpPr bwMode="auto">
            <a:xfrm>
              <a:off x="1655" y="1434"/>
              <a:ext cx="273" cy="272"/>
              <a:chOff x="2925" y="799"/>
              <a:chExt cx="273" cy="272"/>
            </a:xfrm>
          </p:grpSpPr>
          <p:sp>
            <p:nvSpPr>
              <p:cNvPr id="47" name="Oval 90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8" name="Text Box 91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nb-NO" sz="2000">
                    <a:latin typeface="Arial" charset="0"/>
                  </a:rPr>
                  <a:t>1</a:t>
                </a:r>
              </a:p>
            </p:txBody>
          </p:sp>
        </p:grp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 flipV="1">
              <a:off x="1444" y="2130"/>
              <a:ext cx="0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1" name="Line 94"/>
            <p:cNvSpPr>
              <a:spLocks noChangeShapeType="1"/>
            </p:cNvSpPr>
            <p:nvPr/>
          </p:nvSpPr>
          <p:spPr bwMode="auto">
            <a:xfrm flipV="1">
              <a:off x="3606" y="1661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grpSp>
          <p:nvGrpSpPr>
            <p:cNvPr id="12" name="Group 69"/>
            <p:cNvGrpSpPr>
              <a:grpSpLocks/>
            </p:cNvGrpSpPr>
            <p:nvPr/>
          </p:nvGrpSpPr>
          <p:grpSpPr bwMode="auto">
            <a:xfrm>
              <a:off x="839" y="1570"/>
              <a:ext cx="4219" cy="1791"/>
              <a:chOff x="975" y="1298"/>
              <a:chExt cx="4219" cy="1791"/>
            </a:xfrm>
          </p:grpSpPr>
          <p:sp>
            <p:nvSpPr>
              <p:cNvPr id="13" name="Line 6"/>
              <p:cNvSpPr>
                <a:spLocks noChangeShapeType="1"/>
              </p:cNvSpPr>
              <p:nvPr/>
            </p:nvSpPr>
            <p:spPr bwMode="auto">
              <a:xfrm>
                <a:off x="4774" y="2625"/>
                <a:ext cx="409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4785" y="2659"/>
                <a:ext cx="409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15" name="Group 10"/>
              <p:cNvGrpSpPr>
                <a:grpSpLocks/>
              </p:cNvGrpSpPr>
              <p:nvPr/>
            </p:nvGrpSpPr>
            <p:grpSpPr bwMode="auto">
              <a:xfrm>
                <a:off x="2835" y="1298"/>
                <a:ext cx="499" cy="499"/>
                <a:chOff x="2608" y="1842"/>
                <a:chExt cx="499" cy="499"/>
              </a:xfrm>
            </p:grpSpPr>
            <p:sp>
              <p:nvSpPr>
                <p:cNvPr id="42" name="Oval 11"/>
                <p:cNvSpPr>
                  <a:spLocks noChangeArrowheads="1"/>
                </p:cNvSpPr>
                <p:nvPr/>
              </p:nvSpPr>
              <p:spPr bwMode="auto">
                <a:xfrm>
                  <a:off x="2608" y="1842"/>
                  <a:ext cx="499" cy="499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730" y="2165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44" name="Line 13"/>
                <p:cNvSpPr>
                  <a:spLocks noChangeShapeType="1"/>
                </p:cNvSpPr>
                <p:nvPr/>
              </p:nvSpPr>
              <p:spPr bwMode="auto">
                <a:xfrm>
                  <a:off x="2730" y="1879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45" name="Line 14"/>
                <p:cNvSpPr>
                  <a:spLocks noChangeShapeType="1"/>
                </p:cNvSpPr>
                <p:nvPr/>
              </p:nvSpPr>
              <p:spPr bwMode="auto">
                <a:xfrm>
                  <a:off x="2744" y="1979"/>
                  <a:ext cx="0" cy="2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46" name="Line 15"/>
                <p:cNvSpPr>
                  <a:spLocks noChangeShapeType="1"/>
                </p:cNvSpPr>
                <p:nvPr/>
              </p:nvSpPr>
              <p:spPr bwMode="auto">
                <a:xfrm>
                  <a:off x="2748" y="2089"/>
                  <a:ext cx="27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grpSp>
            <p:nvGrpSpPr>
              <p:cNvPr id="16" name="Group 16"/>
              <p:cNvGrpSpPr>
                <a:grpSpLocks/>
              </p:cNvGrpSpPr>
              <p:nvPr/>
            </p:nvGrpSpPr>
            <p:grpSpPr bwMode="auto">
              <a:xfrm>
                <a:off x="4286" y="1434"/>
                <a:ext cx="772" cy="635"/>
                <a:chOff x="4195" y="1661"/>
                <a:chExt cx="772" cy="635"/>
              </a:xfrm>
            </p:grpSpPr>
            <p:sp>
              <p:nvSpPr>
                <p:cNvPr id="37" name="Rectangle 17"/>
                <p:cNvSpPr>
                  <a:spLocks noChangeArrowheads="1"/>
                </p:cNvSpPr>
                <p:nvPr/>
              </p:nvSpPr>
              <p:spPr bwMode="auto">
                <a:xfrm>
                  <a:off x="4195" y="1661"/>
                  <a:ext cx="772" cy="635"/>
                </a:xfrm>
                <a:prstGeom prst="rect">
                  <a:avLst/>
                </a:prstGeom>
                <a:solidFill>
                  <a:srgbClr val="FF5D5D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3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195" y="1661"/>
                  <a:ext cx="772" cy="63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39" name="Line 19"/>
                <p:cNvSpPr>
                  <a:spLocks noChangeShapeType="1"/>
                </p:cNvSpPr>
                <p:nvPr/>
              </p:nvSpPr>
              <p:spPr bwMode="auto">
                <a:xfrm>
                  <a:off x="4195" y="1661"/>
                  <a:ext cx="772" cy="63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40" name="Oval 20"/>
                <p:cNvSpPr>
                  <a:spLocks noChangeArrowheads="1"/>
                </p:cNvSpPr>
                <p:nvPr/>
              </p:nvSpPr>
              <p:spPr bwMode="auto">
                <a:xfrm>
                  <a:off x="4424" y="1804"/>
                  <a:ext cx="322" cy="35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1" name="AutoShape 21"/>
                <p:cNvSpPr>
                  <a:spLocks noChangeArrowheads="1"/>
                </p:cNvSpPr>
                <p:nvPr/>
              </p:nvSpPr>
              <p:spPr bwMode="auto">
                <a:xfrm>
                  <a:off x="4450" y="1812"/>
                  <a:ext cx="268" cy="252"/>
                </a:xfrm>
                <a:prstGeom prst="flowChartExtra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  <p:sp>
            <p:nvSpPr>
              <p:cNvPr id="17" name="Line 22"/>
              <p:cNvSpPr>
                <a:spLocks noChangeShapeType="1"/>
              </p:cNvSpPr>
              <p:nvPr/>
            </p:nvSpPr>
            <p:spPr bwMode="auto">
              <a:xfrm>
                <a:off x="1520" y="1525"/>
                <a:ext cx="1315" cy="0"/>
              </a:xfrm>
              <a:prstGeom prst="line">
                <a:avLst/>
              </a:prstGeom>
              <a:noFill/>
              <a:ln w="63500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18" name="Line 23"/>
              <p:cNvSpPr>
                <a:spLocks noChangeShapeType="1"/>
              </p:cNvSpPr>
              <p:nvPr/>
            </p:nvSpPr>
            <p:spPr bwMode="auto">
              <a:xfrm>
                <a:off x="3334" y="1525"/>
                <a:ext cx="952" cy="0"/>
              </a:xfrm>
              <a:prstGeom prst="line">
                <a:avLst/>
              </a:prstGeom>
              <a:noFill/>
              <a:ln w="635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19" name="Line 24"/>
              <p:cNvSpPr>
                <a:spLocks noChangeShapeType="1"/>
              </p:cNvSpPr>
              <p:nvPr/>
            </p:nvSpPr>
            <p:spPr bwMode="auto">
              <a:xfrm>
                <a:off x="4967" y="2069"/>
                <a:ext cx="0" cy="318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0" name="AutoShape 25"/>
              <p:cNvSpPr>
                <a:spLocks noChangeArrowheads="1"/>
              </p:cNvSpPr>
              <p:nvPr/>
            </p:nvSpPr>
            <p:spPr bwMode="auto">
              <a:xfrm>
                <a:off x="4942" y="2553"/>
                <a:ext cx="69" cy="60"/>
              </a:xfrm>
              <a:prstGeom prst="flowChartMerge">
                <a:avLst/>
              </a:prstGeom>
              <a:noFill/>
              <a:ln w="12700">
                <a:solidFill>
                  <a:srgbClr val="FF66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1" name="Line 26"/>
              <p:cNvSpPr>
                <a:spLocks noChangeShapeType="1"/>
              </p:cNvSpPr>
              <p:nvPr/>
            </p:nvSpPr>
            <p:spPr bwMode="auto">
              <a:xfrm flipH="1">
                <a:off x="4964" y="2795"/>
                <a:ext cx="3" cy="292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2" name="Line 27"/>
              <p:cNvSpPr>
                <a:spLocks noChangeShapeType="1"/>
              </p:cNvSpPr>
              <p:nvPr/>
            </p:nvSpPr>
            <p:spPr bwMode="auto">
              <a:xfrm>
                <a:off x="2653" y="3067"/>
                <a:ext cx="2314" cy="0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3" name="Line 28"/>
              <p:cNvSpPr>
                <a:spLocks noChangeShapeType="1"/>
              </p:cNvSpPr>
              <p:nvPr/>
            </p:nvSpPr>
            <p:spPr bwMode="auto">
              <a:xfrm>
                <a:off x="2653" y="1822"/>
                <a:ext cx="3" cy="1267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24" name="Line 29"/>
              <p:cNvSpPr>
                <a:spLocks noChangeShapeType="1"/>
              </p:cNvSpPr>
              <p:nvPr/>
            </p:nvSpPr>
            <p:spPr bwMode="auto">
              <a:xfrm>
                <a:off x="1520" y="1842"/>
                <a:ext cx="135" cy="0"/>
              </a:xfrm>
              <a:prstGeom prst="line">
                <a:avLst/>
              </a:prstGeom>
              <a:noFill/>
              <a:ln w="63500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25" name="Group 30"/>
              <p:cNvGrpSpPr>
                <a:grpSpLocks/>
              </p:cNvGrpSpPr>
              <p:nvPr/>
            </p:nvGrpSpPr>
            <p:grpSpPr bwMode="auto">
              <a:xfrm>
                <a:off x="975" y="1479"/>
                <a:ext cx="545" cy="408"/>
                <a:chOff x="2562" y="1797"/>
                <a:chExt cx="545" cy="408"/>
              </a:xfrm>
            </p:grpSpPr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2562" y="1797"/>
                  <a:ext cx="545" cy="408"/>
                </a:xfrm>
                <a:prstGeom prst="rect">
                  <a:avLst/>
                </a:prstGeom>
                <a:solidFill>
                  <a:srgbClr val="99CCFF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33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562" y="1797"/>
                  <a:ext cx="545" cy="40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34" name="Line 33"/>
                <p:cNvSpPr>
                  <a:spLocks noChangeShapeType="1"/>
                </p:cNvSpPr>
                <p:nvPr/>
              </p:nvSpPr>
              <p:spPr bwMode="auto">
                <a:xfrm>
                  <a:off x="2562" y="1797"/>
                  <a:ext cx="545" cy="40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35" name="Oval 34"/>
                <p:cNvSpPr>
                  <a:spLocks noChangeArrowheads="1"/>
                </p:cNvSpPr>
                <p:nvPr/>
              </p:nvSpPr>
              <p:spPr bwMode="auto">
                <a:xfrm>
                  <a:off x="2724" y="1889"/>
                  <a:ext cx="227" cy="2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36" name="AutoShape 35"/>
                <p:cNvSpPr>
                  <a:spLocks noChangeArrowheads="1"/>
                </p:cNvSpPr>
                <p:nvPr/>
              </p:nvSpPr>
              <p:spPr bwMode="auto">
                <a:xfrm>
                  <a:off x="2742" y="1894"/>
                  <a:ext cx="189" cy="162"/>
                </a:xfrm>
                <a:prstGeom prst="flowChartExtra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  <p:sp>
            <p:nvSpPr>
              <p:cNvPr id="26" name="Line 36"/>
              <p:cNvSpPr>
                <a:spLocks noChangeShapeType="1"/>
              </p:cNvSpPr>
              <p:nvPr/>
            </p:nvSpPr>
            <p:spPr bwMode="auto">
              <a:xfrm>
                <a:off x="1837" y="1842"/>
                <a:ext cx="816" cy="0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27" name="Group 37"/>
              <p:cNvGrpSpPr>
                <a:grpSpLocks/>
              </p:cNvGrpSpPr>
              <p:nvPr/>
            </p:nvGrpSpPr>
            <p:grpSpPr bwMode="auto">
              <a:xfrm>
                <a:off x="1656" y="1752"/>
                <a:ext cx="182" cy="182"/>
                <a:chOff x="1156" y="2568"/>
                <a:chExt cx="182" cy="182"/>
              </a:xfrm>
            </p:grpSpPr>
            <p:sp>
              <p:nvSpPr>
                <p:cNvPr id="29" name="Oval 38"/>
                <p:cNvSpPr>
                  <a:spLocks noChangeArrowheads="1"/>
                </p:cNvSpPr>
                <p:nvPr/>
              </p:nvSpPr>
              <p:spPr bwMode="auto">
                <a:xfrm>
                  <a:off x="1156" y="2568"/>
                  <a:ext cx="182" cy="182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30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179" y="2588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3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1179" y="2594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sp>
            <p:nvSpPr>
              <p:cNvPr id="28" name="Oval 41"/>
              <p:cNvSpPr>
                <a:spLocks noChangeArrowheads="1"/>
              </p:cNvSpPr>
              <p:nvPr/>
            </p:nvSpPr>
            <p:spPr bwMode="auto">
              <a:xfrm>
                <a:off x="4773" y="2387"/>
                <a:ext cx="408" cy="408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</p:grpSp>
      </p:grpSp>
      <p:sp>
        <p:nvSpPr>
          <p:cNvPr id="55" name="TextBox 54"/>
          <p:cNvSpPr txBox="1"/>
          <p:nvPr/>
        </p:nvSpPr>
        <p:spPr>
          <a:xfrm>
            <a:off x="755576" y="5301208"/>
            <a:ext cx="17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EXCEL-eksempel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nb-NO" sz="3600" b="1" dirty="0" err="1">
                <a:solidFill>
                  <a:srgbClr val="002060"/>
                </a:solidFill>
              </a:rPr>
              <a:t>To-trinns</a:t>
            </a:r>
            <a:r>
              <a:rPr lang="nb-NO" sz="3600" b="1" dirty="0">
                <a:solidFill>
                  <a:srgbClr val="002060"/>
                </a:solidFill>
              </a:rPr>
              <a:t> kuldeanlegg</a:t>
            </a:r>
          </a:p>
        </p:txBody>
      </p:sp>
      <p:grpSp>
        <p:nvGrpSpPr>
          <p:cNvPr id="3" name="Group 112"/>
          <p:cNvGrpSpPr>
            <a:grpSpLocks/>
          </p:cNvGrpSpPr>
          <p:nvPr/>
        </p:nvGrpSpPr>
        <p:grpSpPr bwMode="auto">
          <a:xfrm>
            <a:off x="611560" y="1988840"/>
            <a:ext cx="7940675" cy="2847975"/>
            <a:chOff x="431" y="1162"/>
            <a:chExt cx="5002" cy="1794"/>
          </a:xfrm>
        </p:grpSpPr>
        <p:sp>
          <p:nvSpPr>
            <p:cNvPr id="4" name="Line 110"/>
            <p:cNvSpPr>
              <a:spLocks noChangeShapeType="1"/>
            </p:cNvSpPr>
            <p:nvPr/>
          </p:nvSpPr>
          <p:spPr bwMode="auto">
            <a:xfrm>
              <a:off x="2880" y="2432"/>
              <a:ext cx="0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5" name="Line 111"/>
            <p:cNvSpPr>
              <a:spLocks noChangeShapeType="1"/>
            </p:cNvSpPr>
            <p:nvPr/>
          </p:nvSpPr>
          <p:spPr bwMode="auto">
            <a:xfrm>
              <a:off x="4740" y="2840"/>
              <a:ext cx="0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6" name="Line 107"/>
            <p:cNvSpPr>
              <a:spLocks noChangeShapeType="1"/>
            </p:cNvSpPr>
            <p:nvPr/>
          </p:nvSpPr>
          <p:spPr bwMode="auto">
            <a:xfrm>
              <a:off x="4059" y="1434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Line 109"/>
            <p:cNvSpPr>
              <a:spLocks noChangeShapeType="1"/>
            </p:cNvSpPr>
            <p:nvPr/>
          </p:nvSpPr>
          <p:spPr bwMode="auto">
            <a:xfrm>
              <a:off x="2744" y="1434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Line 108"/>
            <p:cNvSpPr>
              <a:spLocks noChangeShapeType="1"/>
            </p:cNvSpPr>
            <p:nvPr/>
          </p:nvSpPr>
          <p:spPr bwMode="auto">
            <a:xfrm>
              <a:off x="2200" y="1434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Line 106"/>
            <p:cNvSpPr>
              <a:spLocks noChangeShapeType="1"/>
            </p:cNvSpPr>
            <p:nvPr/>
          </p:nvSpPr>
          <p:spPr bwMode="auto">
            <a:xfrm>
              <a:off x="1973" y="2795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" name="Line 105"/>
            <p:cNvSpPr>
              <a:spLocks noChangeShapeType="1"/>
            </p:cNvSpPr>
            <p:nvPr/>
          </p:nvSpPr>
          <p:spPr bwMode="auto">
            <a:xfrm>
              <a:off x="1020" y="1888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1" name="Line 104"/>
            <p:cNvSpPr>
              <a:spLocks noChangeShapeType="1"/>
            </p:cNvSpPr>
            <p:nvPr/>
          </p:nvSpPr>
          <p:spPr bwMode="auto">
            <a:xfrm>
              <a:off x="1156" y="1434"/>
              <a:ext cx="0" cy="1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nb-NO"/>
            </a:p>
          </p:txBody>
        </p:sp>
        <p:grpSp>
          <p:nvGrpSpPr>
            <p:cNvPr id="12" name="Group 79"/>
            <p:cNvGrpSpPr>
              <a:grpSpLocks/>
            </p:cNvGrpSpPr>
            <p:nvPr/>
          </p:nvGrpSpPr>
          <p:grpSpPr bwMode="auto">
            <a:xfrm>
              <a:off x="431" y="1344"/>
              <a:ext cx="5002" cy="1612"/>
              <a:chOff x="431" y="935"/>
              <a:chExt cx="5002" cy="1612"/>
            </a:xfrm>
          </p:grpSpPr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5013" y="2080"/>
                <a:ext cx="409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8" name="Line 21"/>
              <p:cNvSpPr>
                <a:spLocks noChangeShapeType="1"/>
              </p:cNvSpPr>
              <p:nvPr/>
            </p:nvSpPr>
            <p:spPr bwMode="auto">
              <a:xfrm>
                <a:off x="5024" y="2114"/>
                <a:ext cx="409" cy="0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39" name="Line 34"/>
              <p:cNvSpPr>
                <a:spLocks noChangeShapeType="1"/>
              </p:cNvSpPr>
              <p:nvPr/>
            </p:nvSpPr>
            <p:spPr bwMode="auto">
              <a:xfrm>
                <a:off x="975" y="1162"/>
                <a:ext cx="499" cy="0"/>
              </a:xfrm>
              <a:prstGeom prst="line">
                <a:avLst/>
              </a:prstGeom>
              <a:noFill/>
              <a:ln w="635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0" name="Line 35"/>
              <p:cNvSpPr>
                <a:spLocks noChangeShapeType="1"/>
              </p:cNvSpPr>
              <p:nvPr/>
            </p:nvSpPr>
            <p:spPr bwMode="auto">
              <a:xfrm>
                <a:off x="3561" y="1162"/>
                <a:ext cx="952" cy="0"/>
              </a:xfrm>
              <a:prstGeom prst="line">
                <a:avLst/>
              </a:prstGeom>
              <a:noFill/>
              <a:ln w="635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1" name="Line 36"/>
              <p:cNvSpPr>
                <a:spLocks noChangeShapeType="1"/>
              </p:cNvSpPr>
              <p:nvPr/>
            </p:nvSpPr>
            <p:spPr bwMode="auto">
              <a:xfrm flipH="1">
                <a:off x="5193" y="1706"/>
                <a:ext cx="1" cy="136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2" name="AutoShape 37"/>
              <p:cNvSpPr>
                <a:spLocks noChangeArrowheads="1"/>
              </p:cNvSpPr>
              <p:nvPr/>
            </p:nvSpPr>
            <p:spPr bwMode="auto">
              <a:xfrm>
                <a:off x="5181" y="2008"/>
                <a:ext cx="69" cy="60"/>
              </a:xfrm>
              <a:prstGeom prst="flowChartMerge">
                <a:avLst/>
              </a:prstGeom>
              <a:noFill/>
              <a:ln w="12700">
                <a:solidFill>
                  <a:srgbClr val="FF66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3" name="Line 38"/>
              <p:cNvSpPr>
                <a:spLocks noChangeShapeType="1"/>
              </p:cNvSpPr>
              <p:nvPr/>
            </p:nvSpPr>
            <p:spPr bwMode="auto">
              <a:xfrm flipH="1">
                <a:off x="5193" y="2251"/>
                <a:ext cx="3" cy="292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4" name="Line 39"/>
              <p:cNvSpPr>
                <a:spLocks noChangeShapeType="1"/>
              </p:cNvSpPr>
              <p:nvPr/>
            </p:nvSpPr>
            <p:spPr bwMode="auto">
              <a:xfrm>
                <a:off x="3379" y="2523"/>
                <a:ext cx="1814" cy="0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5" name="Line 40"/>
              <p:cNvSpPr>
                <a:spLocks noChangeShapeType="1"/>
              </p:cNvSpPr>
              <p:nvPr/>
            </p:nvSpPr>
            <p:spPr bwMode="auto">
              <a:xfrm>
                <a:off x="3400" y="2002"/>
                <a:ext cx="0" cy="538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6" name="Line 41"/>
              <p:cNvSpPr>
                <a:spLocks noChangeShapeType="1"/>
              </p:cNvSpPr>
              <p:nvPr/>
            </p:nvSpPr>
            <p:spPr bwMode="auto">
              <a:xfrm>
                <a:off x="976" y="1480"/>
                <a:ext cx="135" cy="0"/>
              </a:xfrm>
              <a:prstGeom prst="line">
                <a:avLst/>
              </a:prstGeom>
              <a:noFill/>
              <a:ln w="635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47" name="Group 42"/>
              <p:cNvGrpSpPr>
                <a:grpSpLocks/>
              </p:cNvGrpSpPr>
              <p:nvPr/>
            </p:nvGrpSpPr>
            <p:grpSpPr bwMode="auto">
              <a:xfrm>
                <a:off x="431" y="1117"/>
                <a:ext cx="545" cy="408"/>
                <a:chOff x="2562" y="1797"/>
                <a:chExt cx="545" cy="408"/>
              </a:xfrm>
            </p:grpSpPr>
            <p:sp>
              <p:nvSpPr>
                <p:cNvPr id="88" name="Rectangle 43"/>
                <p:cNvSpPr>
                  <a:spLocks noChangeArrowheads="1"/>
                </p:cNvSpPr>
                <p:nvPr/>
              </p:nvSpPr>
              <p:spPr bwMode="auto">
                <a:xfrm>
                  <a:off x="2562" y="1797"/>
                  <a:ext cx="545" cy="408"/>
                </a:xfrm>
                <a:prstGeom prst="rect">
                  <a:avLst/>
                </a:prstGeom>
                <a:solidFill>
                  <a:srgbClr val="99CCFF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89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2562" y="1797"/>
                  <a:ext cx="545" cy="40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90" name="Line 45"/>
                <p:cNvSpPr>
                  <a:spLocks noChangeShapeType="1"/>
                </p:cNvSpPr>
                <p:nvPr/>
              </p:nvSpPr>
              <p:spPr bwMode="auto">
                <a:xfrm>
                  <a:off x="2562" y="1797"/>
                  <a:ext cx="545" cy="40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91" name="Oval 46"/>
                <p:cNvSpPr>
                  <a:spLocks noChangeArrowheads="1"/>
                </p:cNvSpPr>
                <p:nvPr/>
              </p:nvSpPr>
              <p:spPr bwMode="auto">
                <a:xfrm>
                  <a:off x="2724" y="1889"/>
                  <a:ext cx="227" cy="22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92" name="AutoShape 47"/>
                <p:cNvSpPr>
                  <a:spLocks noChangeArrowheads="1"/>
                </p:cNvSpPr>
                <p:nvPr/>
              </p:nvSpPr>
              <p:spPr bwMode="auto">
                <a:xfrm>
                  <a:off x="2742" y="1894"/>
                  <a:ext cx="189" cy="162"/>
                </a:xfrm>
                <a:prstGeom prst="flowChartExtra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1973" y="1162"/>
                <a:ext cx="430" cy="0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49" name="Oval 53"/>
              <p:cNvSpPr>
                <a:spLocks noChangeArrowheads="1"/>
              </p:cNvSpPr>
              <p:nvPr/>
            </p:nvSpPr>
            <p:spPr bwMode="auto">
              <a:xfrm>
                <a:off x="5012" y="1842"/>
                <a:ext cx="408" cy="408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grpSp>
            <p:nvGrpSpPr>
              <p:cNvPr id="50" name="Group 56"/>
              <p:cNvGrpSpPr>
                <a:grpSpLocks/>
              </p:cNvGrpSpPr>
              <p:nvPr/>
            </p:nvGrpSpPr>
            <p:grpSpPr bwMode="auto">
              <a:xfrm>
                <a:off x="1474" y="935"/>
                <a:ext cx="499" cy="499"/>
                <a:chOff x="2608" y="1842"/>
                <a:chExt cx="499" cy="499"/>
              </a:xfrm>
            </p:grpSpPr>
            <p:sp>
              <p:nvSpPr>
                <p:cNvPr id="83" name="Oval 57"/>
                <p:cNvSpPr>
                  <a:spLocks noChangeArrowheads="1"/>
                </p:cNvSpPr>
                <p:nvPr/>
              </p:nvSpPr>
              <p:spPr bwMode="auto">
                <a:xfrm>
                  <a:off x="2608" y="1842"/>
                  <a:ext cx="499" cy="499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84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730" y="2165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85" name="Line 59"/>
                <p:cNvSpPr>
                  <a:spLocks noChangeShapeType="1"/>
                </p:cNvSpPr>
                <p:nvPr/>
              </p:nvSpPr>
              <p:spPr bwMode="auto">
                <a:xfrm>
                  <a:off x="2730" y="1879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86" name="Line 60"/>
                <p:cNvSpPr>
                  <a:spLocks noChangeShapeType="1"/>
                </p:cNvSpPr>
                <p:nvPr/>
              </p:nvSpPr>
              <p:spPr bwMode="auto">
                <a:xfrm>
                  <a:off x="2744" y="1979"/>
                  <a:ext cx="0" cy="2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87" name="Line 61"/>
                <p:cNvSpPr>
                  <a:spLocks noChangeShapeType="1"/>
                </p:cNvSpPr>
                <p:nvPr/>
              </p:nvSpPr>
              <p:spPr bwMode="auto">
                <a:xfrm>
                  <a:off x="2748" y="2089"/>
                  <a:ext cx="27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sp>
            <p:nvSpPr>
              <p:cNvPr id="51" name="Line 69"/>
              <p:cNvSpPr>
                <a:spLocks noChangeShapeType="1"/>
              </p:cNvSpPr>
              <p:nvPr/>
            </p:nvSpPr>
            <p:spPr bwMode="auto">
              <a:xfrm>
                <a:off x="2541" y="1160"/>
                <a:ext cx="520" cy="2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2" name="Line 70"/>
              <p:cNvSpPr>
                <a:spLocks noChangeShapeType="1"/>
              </p:cNvSpPr>
              <p:nvPr/>
            </p:nvSpPr>
            <p:spPr bwMode="auto">
              <a:xfrm>
                <a:off x="3152" y="2024"/>
                <a:ext cx="227" cy="0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3" name="Line 71"/>
              <p:cNvSpPr>
                <a:spLocks noChangeShapeType="1"/>
              </p:cNvSpPr>
              <p:nvPr/>
            </p:nvSpPr>
            <p:spPr bwMode="auto">
              <a:xfrm>
                <a:off x="2290" y="2024"/>
                <a:ext cx="40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4" name="Line 72"/>
              <p:cNvSpPr>
                <a:spLocks noChangeShapeType="1"/>
              </p:cNvSpPr>
              <p:nvPr/>
            </p:nvSpPr>
            <p:spPr bwMode="auto">
              <a:xfrm>
                <a:off x="2290" y="2069"/>
                <a:ext cx="40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5" name="Line 68"/>
              <p:cNvSpPr>
                <a:spLocks noChangeShapeType="1"/>
              </p:cNvSpPr>
              <p:nvPr/>
            </p:nvSpPr>
            <p:spPr bwMode="auto">
              <a:xfrm>
                <a:off x="2381" y="1162"/>
                <a:ext cx="0" cy="1043"/>
              </a:xfrm>
              <a:prstGeom prst="line">
                <a:avLst/>
              </a:prstGeom>
              <a:noFill/>
              <a:ln w="63500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6" name="Line 73"/>
              <p:cNvSpPr>
                <a:spLocks noChangeShapeType="1"/>
              </p:cNvSpPr>
              <p:nvPr/>
            </p:nvSpPr>
            <p:spPr bwMode="auto">
              <a:xfrm>
                <a:off x="1292" y="1480"/>
                <a:ext cx="227" cy="0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7" name="Line 74"/>
              <p:cNvSpPr>
                <a:spLocks noChangeShapeType="1"/>
              </p:cNvSpPr>
              <p:nvPr/>
            </p:nvSpPr>
            <p:spPr bwMode="auto">
              <a:xfrm flipV="1">
                <a:off x="1517" y="2525"/>
                <a:ext cx="1014" cy="2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8" name="Line 75"/>
              <p:cNvSpPr>
                <a:spLocks noChangeShapeType="1"/>
              </p:cNvSpPr>
              <p:nvPr/>
            </p:nvSpPr>
            <p:spPr bwMode="auto">
              <a:xfrm flipH="1">
                <a:off x="1499" y="1461"/>
                <a:ext cx="2" cy="1086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59" name="Line 76"/>
              <p:cNvSpPr>
                <a:spLocks noChangeShapeType="1"/>
              </p:cNvSpPr>
              <p:nvPr/>
            </p:nvSpPr>
            <p:spPr bwMode="auto">
              <a:xfrm flipH="1">
                <a:off x="2517" y="2296"/>
                <a:ext cx="0" cy="248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60" name="Line 77"/>
              <p:cNvSpPr>
                <a:spLocks noChangeShapeType="1"/>
              </p:cNvSpPr>
              <p:nvPr/>
            </p:nvSpPr>
            <p:spPr bwMode="auto">
              <a:xfrm>
                <a:off x="2699" y="2024"/>
                <a:ext cx="272" cy="0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61" name="Line 78"/>
              <p:cNvSpPr>
                <a:spLocks noChangeShapeType="1"/>
              </p:cNvSpPr>
              <p:nvPr/>
            </p:nvSpPr>
            <p:spPr bwMode="auto">
              <a:xfrm flipV="1">
                <a:off x="2562" y="1162"/>
                <a:ext cx="0" cy="453"/>
              </a:xfrm>
              <a:prstGeom prst="line">
                <a:avLst/>
              </a:prstGeom>
              <a:noFill/>
              <a:ln w="63500">
                <a:solidFill>
                  <a:srgbClr val="99CCFF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nb-NO"/>
              </a:p>
            </p:txBody>
          </p:sp>
          <p:grpSp>
            <p:nvGrpSpPr>
              <p:cNvPr id="62" name="Group 49"/>
              <p:cNvGrpSpPr>
                <a:grpSpLocks/>
              </p:cNvGrpSpPr>
              <p:nvPr/>
            </p:nvGrpSpPr>
            <p:grpSpPr bwMode="auto">
              <a:xfrm>
                <a:off x="1112" y="1390"/>
                <a:ext cx="182" cy="182"/>
                <a:chOff x="1156" y="2568"/>
                <a:chExt cx="182" cy="182"/>
              </a:xfrm>
            </p:grpSpPr>
            <p:sp>
              <p:nvSpPr>
                <p:cNvPr id="80" name="Oval 50"/>
                <p:cNvSpPr>
                  <a:spLocks noChangeArrowheads="1"/>
                </p:cNvSpPr>
                <p:nvPr/>
              </p:nvSpPr>
              <p:spPr bwMode="auto">
                <a:xfrm>
                  <a:off x="1156" y="2568"/>
                  <a:ext cx="182" cy="182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81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1179" y="2588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82" name="Line 52"/>
                <p:cNvSpPr>
                  <a:spLocks noChangeShapeType="1"/>
                </p:cNvSpPr>
                <p:nvPr/>
              </p:nvSpPr>
              <p:spPr bwMode="auto">
                <a:xfrm flipH="1" flipV="1">
                  <a:off x="1179" y="2594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sp>
            <p:nvSpPr>
              <p:cNvPr id="63" name="AutoShape 67"/>
              <p:cNvSpPr>
                <a:spLocks noChangeArrowheads="1"/>
              </p:cNvSpPr>
              <p:nvPr/>
            </p:nvSpPr>
            <p:spPr bwMode="auto">
              <a:xfrm>
                <a:off x="2290" y="1616"/>
                <a:ext cx="409" cy="680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grpSp>
            <p:nvGrpSpPr>
              <p:cNvPr id="64" name="Group 63"/>
              <p:cNvGrpSpPr>
                <a:grpSpLocks/>
              </p:cNvGrpSpPr>
              <p:nvPr/>
            </p:nvGrpSpPr>
            <p:grpSpPr bwMode="auto">
              <a:xfrm>
                <a:off x="2971" y="1933"/>
                <a:ext cx="182" cy="182"/>
                <a:chOff x="1156" y="2568"/>
                <a:chExt cx="182" cy="182"/>
              </a:xfrm>
            </p:grpSpPr>
            <p:sp>
              <p:nvSpPr>
                <p:cNvPr id="77" name="Oval 64"/>
                <p:cNvSpPr>
                  <a:spLocks noChangeArrowheads="1"/>
                </p:cNvSpPr>
                <p:nvPr/>
              </p:nvSpPr>
              <p:spPr bwMode="auto">
                <a:xfrm>
                  <a:off x="1156" y="2568"/>
                  <a:ext cx="182" cy="182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78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1179" y="2588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79" name="Line 66"/>
                <p:cNvSpPr>
                  <a:spLocks noChangeShapeType="1"/>
                </p:cNvSpPr>
                <p:nvPr/>
              </p:nvSpPr>
              <p:spPr bwMode="auto">
                <a:xfrm flipH="1" flipV="1">
                  <a:off x="1179" y="2594"/>
                  <a:ext cx="136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grpSp>
            <p:nvGrpSpPr>
              <p:cNvPr id="65" name="Group 22"/>
              <p:cNvGrpSpPr>
                <a:grpSpLocks/>
              </p:cNvGrpSpPr>
              <p:nvPr/>
            </p:nvGrpSpPr>
            <p:grpSpPr bwMode="auto">
              <a:xfrm>
                <a:off x="3062" y="935"/>
                <a:ext cx="499" cy="499"/>
                <a:chOff x="2608" y="1842"/>
                <a:chExt cx="499" cy="499"/>
              </a:xfrm>
            </p:grpSpPr>
            <p:sp>
              <p:nvSpPr>
                <p:cNvPr id="72" name="Oval 23"/>
                <p:cNvSpPr>
                  <a:spLocks noChangeArrowheads="1"/>
                </p:cNvSpPr>
                <p:nvPr/>
              </p:nvSpPr>
              <p:spPr bwMode="auto">
                <a:xfrm>
                  <a:off x="2608" y="1842"/>
                  <a:ext cx="499" cy="499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73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730" y="2165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74" name="Line 25"/>
                <p:cNvSpPr>
                  <a:spLocks noChangeShapeType="1"/>
                </p:cNvSpPr>
                <p:nvPr/>
              </p:nvSpPr>
              <p:spPr bwMode="auto">
                <a:xfrm>
                  <a:off x="2730" y="1879"/>
                  <a:ext cx="363" cy="13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75" name="Line 26"/>
                <p:cNvSpPr>
                  <a:spLocks noChangeShapeType="1"/>
                </p:cNvSpPr>
                <p:nvPr/>
              </p:nvSpPr>
              <p:spPr bwMode="auto">
                <a:xfrm>
                  <a:off x="2744" y="1979"/>
                  <a:ext cx="0" cy="2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76" name="Line 27"/>
                <p:cNvSpPr>
                  <a:spLocks noChangeShapeType="1"/>
                </p:cNvSpPr>
                <p:nvPr/>
              </p:nvSpPr>
              <p:spPr bwMode="auto">
                <a:xfrm>
                  <a:off x="2748" y="2089"/>
                  <a:ext cx="27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</p:grpSp>
          <p:grpSp>
            <p:nvGrpSpPr>
              <p:cNvPr id="66" name="Group 28"/>
              <p:cNvGrpSpPr>
                <a:grpSpLocks/>
              </p:cNvGrpSpPr>
              <p:nvPr/>
            </p:nvGrpSpPr>
            <p:grpSpPr bwMode="auto">
              <a:xfrm>
                <a:off x="4513" y="1071"/>
                <a:ext cx="772" cy="635"/>
                <a:chOff x="4195" y="1661"/>
                <a:chExt cx="772" cy="635"/>
              </a:xfrm>
            </p:grpSpPr>
            <p:sp>
              <p:nvSpPr>
                <p:cNvPr id="67" name="Rectangle 29"/>
                <p:cNvSpPr>
                  <a:spLocks noChangeArrowheads="1"/>
                </p:cNvSpPr>
                <p:nvPr/>
              </p:nvSpPr>
              <p:spPr bwMode="auto">
                <a:xfrm>
                  <a:off x="4195" y="1661"/>
                  <a:ext cx="772" cy="635"/>
                </a:xfrm>
                <a:prstGeom prst="rect">
                  <a:avLst/>
                </a:prstGeom>
                <a:solidFill>
                  <a:srgbClr val="FF5D5D"/>
                </a:solidFill>
                <a:ln w="254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6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4195" y="1661"/>
                  <a:ext cx="772" cy="63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69" name="Line 31"/>
                <p:cNvSpPr>
                  <a:spLocks noChangeShapeType="1"/>
                </p:cNvSpPr>
                <p:nvPr/>
              </p:nvSpPr>
              <p:spPr bwMode="auto">
                <a:xfrm>
                  <a:off x="4195" y="1661"/>
                  <a:ext cx="772" cy="63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nb-NO"/>
                </a:p>
              </p:txBody>
            </p:sp>
            <p:sp>
              <p:nvSpPr>
                <p:cNvPr id="70" name="Oval 32"/>
                <p:cNvSpPr>
                  <a:spLocks noChangeArrowheads="1"/>
                </p:cNvSpPr>
                <p:nvPr/>
              </p:nvSpPr>
              <p:spPr bwMode="auto">
                <a:xfrm>
                  <a:off x="4424" y="1804"/>
                  <a:ext cx="322" cy="35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71" name="AutoShape 33"/>
                <p:cNvSpPr>
                  <a:spLocks noChangeArrowheads="1"/>
                </p:cNvSpPr>
                <p:nvPr/>
              </p:nvSpPr>
              <p:spPr bwMode="auto">
                <a:xfrm>
                  <a:off x="4450" y="1812"/>
                  <a:ext cx="268" cy="252"/>
                </a:xfrm>
                <a:prstGeom prst="flowChartExtra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</p:grpSp>
        <p:grpSp>
          <p:nvGrpSpPr>
            <p:cNvPr id="13" name="Group 80"/>
            <p:cNvGrpSpPr>
              <a:grpSpLocks/>
            </p:cNvGrpSpPr>
            <p:nvPr/>
          </p:nvGrpSpPr>
          <p:grpSpPr bwMode="auto">
            <a:xfrm>
              <a:off x="2608" y="1162"/>
              <a:ext cx="273" cy="272"/>
              <a:chOff x="2925" y="799"/>
              <a:chExt cx="273" cy="272"/>
            </a:xfrm>
          </p:grpSpPr>
          <p:sp>
            <p:nvSpPr>
              <p:cNvPr id="35" name="Oval 81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6" name="Text Box 82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14" name="Group 83"/>
            <p:cNvGrpSpPr>
              <a:grpSpLocks/>
            </p:cNvGrpSpPr>
            <p:nvPr/>
          </p:nvGrpSpPr>
          <p:grpSpPr bwMode="auto">
            <a:xfrm>
              <a:off x="2744" y="2523"/>
              <a:ext cx="273" cy="272"/>
              <a:chOff x="2925" y="799"/>
              <a:chExt cx="273" cy="272"/>
            </a:xfrm>
          </p:grpSpPr>
          <p:sp>
            <p:nvSpPr>
              <p:cNvPr id="33" name="Oval 84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4" name="Text Box 85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5" name="Group 86"/>
            <p:cNvGrpSpPr>
              <a:grpSpLocks/>
            </p:cNvGrpSpPr>
            <p:nvPr/>
          </p:nvGrpSpPr>
          <p:grpSpPr bwMode="auto">
            <a:xfrm>
              <a:off x="4604" y="2568"/>
              <a:ext cx="273" cy="272"/>
              <a:chOff x="2925" y="799"/>
              <a:chExt cx="273" cy="272"/>
            </a:xfrm>
          </p:grpSpPr>
          <p:sp>
            <p:nvSpPr>
              <p:cNvPr id="31" name="Oval 87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2" name="Text Box 88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16" name="Group 89"/>
            <p:cNvGrpSpPr>
              <a:grpSpLocks/>
            </p:cNvGrpSpPr>
            <p:nvPr/>
          </p:nvGrpSpPr>
          <p:grpSpPr bwMode="auto">
            <a:xfrm>
              <a:off x="3923" y="1162"/>
              <a:ext cx="273" cy="272"/>
              <a:chOff x="2925" y="799"/>
              <a:chExt cx="273" cy="272"/>
            </a:xfrm>
          </p:grpSpPr>
          <p:sp>
            <p:nvSpPr>
              <p:cNvPr id="29" name="Oval 90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0" name="Text Box 91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17" name="Group 92"/>
            <p:cNvGrpSpPr>
              <a:grpSpLocks/>
            </p:cNvGrpSpPr>
            <p:nvPr/>
          </p:nvGrpSpPr>
          <p:grpSpPr bwMode="auto">
            <a:xfrm>
              <a:off x="884" y="2024"/>
              <a:ext cx="273" cy="272"/>
              <a:chOff x="2925" y="799"/>
              <a:chExt cx="273" cy="272"/>
            </a:xfrm>
          </p:grpSpPr>
          <p:sp>
            <p:nvSpPr>
              <p:cNvPr id="27" name="Oval 93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8" name="Text Box 94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Arial" charset="0"/>
                  </a:rPr>
                  <a:t>8</a:t>
                </a:r>
              </a:p>
            </p:txBody>
          </p:sp>
        </p:grpSp>
        <p:grpSp>
          <p:nvGrpSpPr>
            <p:cNvPr id="18" name="Group 95"/>
            <p:cNvGrpSpPr>
              <a:grpSpLocks/>
            </p:cNvGrpSpPr>
            <p:nvPr/>
          </p:nvGrpSpPr>
          <p:grpSpPr bwMode="auto">
            <a:xfrm>
              <a:off x="1837" y="2523"/>
              <a:ext cx="273" cy="272"/>
              <a:chOff x="2925" y="799"/>
              <a:chExt cx="273" cy="272"/>
            </a:xfrm>
          </p:grpSpPr>
          <p:sp>
            <p:nvSpPr>
              <p:cNvPr id="25" name="Oval 96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6" name="Text Box 97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5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Arial" charset="0"/>
                  </a:rPr>
                  <a:t>7</a:t>
                </a:r>
              </a:p>
            </p:txBody>
          </p:sp>
        </p:grpSp>
        <p:grpSp>
          <p:nvGrpSpPr>
            <p:cNvPr id="19" name="Group 98"/>
            <p:cNvGrpSpPr>
              <a:grpSpLocks/>
            </p:cNvGrpSpPr>
            <p:nvPr/>
          </p:nvGrpSpPr>
          <p:grpSpPr bwMode="auto">
            <a:xfrm>
              <a:off x="2064" y="1162"/>
              <a:ext cx="273" cy="272"/>
              <a:chOff x="2925" y="799"/>
              <a:chExt cx="273" cy="272"/>
            </a:xfrm>
          </p:grpSpPr>
          <p:sp>
            <p:nvSpPr>
              <p:cNvPr id="23" name="Oval 99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4" name="Text Box 100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20" name="Group 101"/>
            <p:cNvGrpSpPr>
              <a:grpSpLocks/>
            </p:cNvGrpSpPr>
            <p:nvPr/>
          </p:nvGrpSpPr>
          <p:grpSpPr bwMode="auto">
            <a:xfrm>
              <a:off x="1020" y="1162"/>
              <a:ext cx="273" cy="272"/>
              <a:chOff x="2925" y="799"/>
              <a:chExt cx="273" cy="272"/>
            </a:xfrm>
          </p:grpSpPr>
          <p:sp>
            <p:nvSpPr>
              <p:cNvPr id="21" name="Oval 102"/>
              <p:cNvSpPr>
                <a:spLocks noChangeArrowheads="1"/>
              </p:cNvSpPr>
              <p:nvPr/>
            </p:nvSpPr>
            <p:spPr bwMode="auto">
              <a:xfrm>
                <a:off x="2925" y="799"/>
                <a:ext cx="273" cy="27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2" name="Text Box 103"/>
              <p:cNvSpPr txBox="1">
                <a:spLocks noChangeArrowheads="1"/>
              </p:cNvSpPr>
              <p:nvPr/>
            </p:nvSpPr>
            <p:spPr bwMode="auto">
              <a:xfrm>
                <a:off x="2955" y="809"/>
                <a:ext cx="206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latin typeface="Arial" charset="0"/>
                  </a:rPr>
                  <a:t>1</a:t>
                </a:r>
              </a:p>
            </p:txBody>
          </p:sp>
        </p:grpSp>
      </p:grpSp>
      <p:sp>
        <p:nvSpPr>
          <p:cNvPr id="93" name="TextBox 92"/>
          <p:cNvSpPr txBox="1"/>
          <p:nvPr/>
        </p:nvSpPr>
        <p:spPr>
          <a:xfrm>
            <a:off x="755576" y="5301208"/>
            <a:ext cx="17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EXCEL-eksempel</a:t>
            </a:r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pPr algn="l"/>
            <a:r>
              <a:rPr lang="nb-NO" b="1" dirty="0">
                <a:solidFill>
                  <a:srgbClr val="002060"/>
                </a:solidFill>
              </a:rPr>
              <a:t>Beskrivelse av funksjoner </a:t>
            </a:r>
            <a:r>
              <a:rPr lang="nb-NO" b="1" dirty="0" err="1">
                <a:solidFill>
                  <a:srgbClr val="002060"/>
                </a:solidFill>
              </a:rPr>
              <a:t>HxLib</a:t>
            </a:r>
            <a:endParaRPr lang="nb-NO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5948" y="764704"/>
            <a:ext cx="281853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2800" dirty="0">
                <a:solidFill>
                  <a:srgbClr val="FF0000"/>
                </a:solidFill>
              </a:rPr>
              <a:t>Inngangsverdi/er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544" y="764704"/>
            <a:ext cx="56886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nb-NO" sz="2800" dirty="0">
                <a:solidFill>
                  <a:srgbClr val="002060"/>
                </a:solidFill>
              </a:rPr>
              <a:t>Funksjon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130853"/>
              </p:ext>
            </p:extLst>
          </p:nvPr>
        </p:nvGraphicFramePr>
        <p:xfrm>
          <a:off x="467544" y="1287911"/>
          <a:ext cx="8568952" cy="3291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Funksjonsnavn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Enhet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Funksjonskall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Inngangsparametere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Entalpi fuktig luft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J/kg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 err="1">
                          <a:effectLst/>
                        </a:rPr>
                        <a:t>HX_H_trh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Calibri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J/kg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H_tx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Calibri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absolutt fuktighet (kg/kg)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Relativ fuktighet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%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RH_th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); entalpi (J/kg)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%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RH_tt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); våtkuletemperatur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%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RH_tx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+mn-lt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absolutt fuktighet (kg/kg)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Temperatur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T_hrh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entalpi (J/kg); 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T_hx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entalpi (J/kg); absolutt fuktighet (kg/kg)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T_xrh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absolutt fuktighet (kg/kg); 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Duggpunkt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Tdugg_trh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+mn-lt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4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Spesifikk volum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m</a:t>
                      </a:r>
                      <a:r>
                        <a:rPr lang="nb-NO" sz="1400" baseline="30000">
                          <a:effectLst/>
                        </a:rPr>
                        <a:t>3</a:t>
                      </a:r>
                      <a:r>
                        <a:rPr lang="nb-NO" sz="1400">
                          <a:effectLst/>
                        </a:rPr>
                        <a:t>/kg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Vfukt_trh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+mn-lt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4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Spesifikk volum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effectLst/>
                        </a:rPr>
                        <a:t>m</a:t>
                      </a:r>
                      <a:r>
                        <a:rPr lang="nb-NO" sz="1400" baseline="30000">
                          <a:effectLst/>
                        </a:rPr>
                        <a:t>3</a:t>
                      </a:r>
                      <a:r>
                        <a:rPr lang="nb-NO" sz="1400">
                          <a:effectLst/>
                        </a:rPr>
                        <a:t>/kg</a:t>
                      </a:r>
                      <a:endParaRPr lang="nb-NO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Vtoerr_trh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+mn-lt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Absolutt fuktighet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kg/kg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X_th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); entalpi (J/kg)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 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kg/kg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HX _</a:t>
                      </a:r>
                      <a:r>
                        <a:rPr lang="nb-NO" sz="1400" dirty="0" err="1">
                          <a:effectLst/>
                        </a:rPr>
                        <a:t>X_trh</a:t>
                      </a:r>
                      <a:endParaRPr lang="nb-NO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effectLst/>
                        </a:rPr>
                        <a:t>lufttrykk (</a:t>
                      </a:r>
                      <a:r>
                        <a:rPr lang="nb-NO" sz="1400" dirty="0" err="1">
                          <a:effectLst/>
                        </a:rPr>
                        <a:t>Pa</a:t>
                      </a:r>
                      <a:r>
                        <a:rPr lang="nb-NO" sz="1400" dirty="0">
                          <a:effectLst/>
                        </a:rPr>
                        <a:t>); aktuell temperatur (</a:t>
                      </a:r>
                      <a:r>
                        <a:rPr lang="nb-NO" sz="1400" baseline="30000" dirty="0" err="1">
                          <a:effectLst/>
                        </a:rPr>
                        <a:t>o</a:t>
                      </a:r>
                      <a:r>
                        <a:rPr lang="nb-NO" sz="1400" dirty="0" err="1">
                          <a:effectLst/>
                        </a:rPr>
                        <a:t>C</a:t>
                      </a:r>
                      <a:r>
                        <a:rPr lang="nb-NO" sz="1400" dirty="0">
                          <a:effectLst/>
                        </a:rPr>
                        <a:t>)</a:t>
                      </a:r>
                      <a:r>
                        <a:rPr lang="nb-NO" sz="1400" dirty="0">
                          <a:effectLst/>
                          <a:latin typeface="+mn-lt"/>
                          <a:cs typeface="Times New Roman"/>
                        </a:rPr>
                        <a:t>;</a:t>
                      </a:r>
                      <a:r>
                        <a:rPr lang="nb-NO" sz="1400" baseline="0" dirty="0">
                          <a:effectLst/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nb-NO" sz="1400" dirty="0">
                          <a:effectLst/>
                        </a:rPr>
                        <a:t>relativ fuktighet (%)</a:t>
                      </a:r>
                      <a:endParaRPr lang="nb-NO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180" marR="4180" marT="418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29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124744"/>
            <a:ext cx="6480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t:	temperatur fuktig luft (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r>
              <a:rPr lang="nb-NO" dirty="0"/>
              <a:t>)</a:t>
            </a:r>
          </a:p>
          <a:p>
            <a:r>
              <a:rPr lang="nb-NO" dirty="0"/>
              <a:t>t:	våtkuletemperatur (</a:t>
            </a:r>
            <a:r>
              <a:rPr lang="nb-NO" baseline="30000" dirty="0" err="1"/>
              <a:t>o</a:t>
            </a:r>
            <a:r>
              <a:rPr lang="nb-NO" dirty="0" err="1"/>
              <a:t>C</a:t>
            </a:r>
            <a:r>
              <a:rPr lang="nb-NO" dirty="0"/>
              <a:t>)</a:t>
            </a:r>
          </a:p>
          <a:p>
            <a:r>
              <a:rPr lang="nb-NO" dirty="0"/>
              <a:t>h:	entalpi (J/kg)</a:t>
            </a:r>
          </a:p>
          <a:p>
            <a:r>
              <a:rPr lang="nb-NO" dirty="0" err="1"/>
              <a:t>rh</a:t>
            </a:r>
            <a:r>
              <a:rPr lang="nb-NO" dirty="0"/>
              <a:t>:	relativ fuktighet (%)</a:t>
            </a:r>
          </a:p>
          <a:p>
            <a:r>
              <a:rPr lang="nb-NO" dirty="0"/>
              <a:t>v:	spesifikk volum (m</a:t>
            </a:r>
            <a:r>
              <a:rPr lang="nb-NO" baseline="30000" dirty="0"/>
              <a:t>3</a:t>
            </a:r>
            <a:r>
              <a:rPr lang="nb-NO" dirty="0"/>
              <a:t>/kg)</a:t>
            </a:r>
          </a:p>
          <a:p>
            <a:r>
              <a:rPr lang="nb-NO" dirty="0"/>
              <a:t>x:	konsentrasjon (kg/kg tørr luft)</a:t>
            </a:r>
          </a:p>
          <a:p>
            <a:endParaRPr lang="nb-NO" dirty="0"/>
          </a:p>
          <a:p>
            <a:r>
              <a:rPr lang="nb-NO" dirty="0"/>
              <a:t>tt: 	betyr: lufttemperatur + våtkuletemperatur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7544" y="116632"/>
            <a:ext cx="8229600" cy="7780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b="1" dirty="0">
                <a:solidFill>
                  <a:srgbClr val="002060"/>
                </a:solidFill>
              </a:rPr>
              <a:t>Parametere i </a:t>
            </a:r>
            <a:r>
              <a:rPr lang="nb-NO" b="1" dirty="0" err="1">
                <a:solidFill>
                  <a:srgbClr val="002060"/>
                </a:solidFill>
              </a:rPr>
              <a:t>HxLib</a:t>
            </a:r>
            <a:endParaRPr lang="nb-NO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62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1257</Words>
  <Application>Microsoft Office PowerPoint</Application>
  <PresentationFormat>On-screen Show (4:3)</PresentationFormat>
  <Paragraphs>332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Funksjonskall i Excel Beregningsverktøy for kuldetekniske systemer og løsninger  – Praktiske eksempler i EXCEL Gjennom praktiske eksempler vil det bli gjort rede for hvordan det på en enkel måte kan utvikles egne beregningsverktøy knyttet til kuldetekniske anvendelser. Beregningsverktøy kan utvikles i Excel der termodynamiske data hentes fra ett sett av rutinebibliotek som inneholder tre ulike grupper av medier: </vt:lpstr>
      <vt:lpstr>Installasjon</vt:lpstr>
      <vt:lpstr>Tidligere brukere av RnLib</vt:lpstr>
      <vt:lpstr>RnLib – Funksjonskall i Excel</vt:lpstr>
      <vt:lpstr>Beskrivelse av funksjoner</vt:lpstr>
      <vt:lpstr>Enkelt ett-trinns kuldeanlegg</vt:lpstr>
      <vt:lpstr>To-trinns kuldeanlegg</vt:lpstr>
      <vt:lpstr>Beskrivelse av funksjoner HxLib</vt:lpstr>
      <vt:lpstr>PowerPoint Presentation</vt:lpstr>
      <vt:lpstr>Kuldebærere i KbLib</vt:lpstr>
      <vt:lpstr>PowerPoint Presentation</vt:lpstr>
      <vt:lpstr>KbLib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Sivilingeniørutdanningen og FoU-samarbeid,  Virkemidler og muligheter innen egen virksomhet</dc:title>
  <dc:creator>tme</dc:creator>
  <cp:lastModifiedBy>Trygve M. Eikevik</cp:lastModifiedBy>
  <cp:revision>22</cp:revision>
  <dcterms:created xsi:type="dcterms:W3CDTF">2011-02-26T17:45:40Z</dcterms:created>
  <dcterms:modified xsi:type="dcterms:W3CDTF">2022-10-21T06:27:23Z</dcterms:modified>
</cp:coreProperties>
</file>